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1" r:id="rId3"/>
    <p:sldId id="290" r:id="rId4"/>
    <p:sldId id="277" r:id="rId5"/>
    <p:sldId id="280" r:id="rId6"/>
    <p:sldId id="281" r:id="rId7"/>
    <p:sldId id="278" r:id="rId8"/>
    <p:sldId id="279" r:id="rId9"/>
    <p:sldId id="262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82" r:id="rId18"/>
    <p:sldId id="283" r:id="rId19"/>
    <p:sldId id="289" r:id="rId20"/>
    <p:sldId id="272" r:id="rId21"/>
    <p:sldId id="263" r:id="rId22"/>
    <p:sldId id="273" r:id="rId23"/>
    <p:sldId id="276" r:id="rId24"/>
    <p:sldId id="292" r:id="rId25"/>
    <p:sldId id="293" r:id="rId26"/>
    <p:sldId id="274" r:id="rId27"/>
    <p:sldId id="275" r:id="rId28"/>
    <p:sldId id="291" r:id="rId29"/>
    <p:sldId id="285" r:id="rId30"/>
    <p:sldId id="288" r:id="rId31"/>
    <p:sldId id="286" r:id="rId32"/>
    <p:sldId id="287" r:id="rId33"/>
    <p:sldId id="284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58B9-90CF-44CB-94C2-B97D68CCB5EF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052E-C544-4B59-8FB6-C4C57011F9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016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7351A-F08B-459B-AD56-E4DBE18D19E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Datapolis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Workbox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účinný nástroj pro vytváření a řízení firemních procesů v prostředí MS SharePoint. Umožňuje pomocí grafického prostředí rychlé vytváření schémat a nastavení firemního procesu bez potřeby znalosti programování. Jednotlivé procesy jsou zobrazeny jako klasické diagramy, díky čemuž jsou přehledné a snadno upravitelné. Uživatel má možnost v každém okamžiku monitorovat a vyhodnotit aktuální stav všech existujících procesů. Umožňuje definovat a provádět jednoduchý oběh dokumentů, jako například: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likvidace faktur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schvalování dovolených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vyřízení pracovní neschopnosti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cestovní příkazy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koordinovaná tvorba dokumentů několika uživateli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delegování úkolů a eskalace při jejich neplnění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řízení změn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SharePoint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Designer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nástroj, který je distribuován zdarma a umožňuje vytvářet složitější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workflow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Nevýhodou je, že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workflow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vytvářejí pomocí „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pseudotextových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 příkazů a máme k dispozici pouze 30 aktivit, které můžeme použít.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Nativní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workflow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jedná se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workflow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které jsou v MS SharePoint Server připravena a stačí je pouze aktivovat. Takovýmito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workflow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jsou například:</a:t>
            </a:r>
            <a:endParaRPr lang="cs-CZ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Schvalování dokumentu</a:t>
            </a:r>
            <a:endParaRPr lang="cs-CZ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Prokázání seznámení s dokumentem</a:t>
            </a:r>
            <a:endParaRPr lang="cs-CZ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Tato předdefinovaná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workflow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možné dále modifikovat, pro konkrétní případy použití.</a:t>
            </a:r>
            <a:endParaRPr lang="cs-CZ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30.11.2014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6B5A"/>
                </a:solidFill>
              </a:rPr>
              <a:t>Systémová integrace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dirty="0" smtClean="0">
                <a:solidFill>
                  <a:srgbClr val="006B5A"/>
                </a:solidFill>
              </a:rPr>
              <a:t>SW technologie pro integraci II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dirty="0" smtClean="0">
                <a:solidFill>
                  <a:srgbClr val="006B5A"/>
                </a:solidFill>
              </a:rPr>
              <a:t>EDI, EDIFACT, EAI</a:t>
            </a:r>
            <a:endParaRPr lang="cs-CZ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7582" y="2564904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 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EDIFACT</a:t>
            </a:r>
            <a:r>
              <a:rPr lang="en-US" dirty="0"/>
              <a:t> (Electronic Data Interchange for Administration, Commerce and Transport), established by the United </a:t>
            </a:r>
            <a:r>
              <a:rPr lang="en-US" dirty="0" smtClean="0"/>
              <a:t>Nations</a:t>
            </a:r>
            <a:r>
              <a:rPr lang="cs-CZ" dirty="0" smtClean="0"/>
              <a:t> – správa GS1</a:t>
            </a:r>
            <a:endParaRPr lang="cs-CZ" dirty="0"/>
          </a:p>
          <a:p>
            <a:r>
              <a:rPr lang="cs-CZ" b="1" dirty="0" smtClean="0"/>
              <a:t>ANSI ASC X12 </a:t>
            </a:r>
          </a:p>
          <a:p>
            <a:r>
              <a:rPr lang="cs-CZ" dirty="0" err="1" smtClean="0"/>
              <a:t>Uniform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Standard (UCS)</a:t>
            </a:r>
          </a:p>
          <a:p>
            <a:r>
              <a:rPr lang="cs-CZ" b="1" dirty="0" smtClean="0"/>
              <a:t>EANCOM</a:t>
            </a:r>
            <a:r>
              <a:rPr lang="cs-CZ" dirty="0" smtClean="0"/>
              <a:t> – pro oblast obchodu, podmnožina EDIFACT implementující EAN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85663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Integrita</a:t>
            </a:r>
          </a:p>
          <a:p>
            <a:pPr lvl="1"/>
            <a:r>
              <a:rPr lang="cs-CZ" dirty="0" smtClean="0"/>
              <a:t>Změna zprávy během přenosu bude odhalena</a:t>
            </a:r>
          </a:p>
          <a:p>
            <a:pPr lvl="1"/>
            <a:r>
              <a:rPr lang="cs-CZ" dirty="0" smtClean="0"/>
              <a:t>Zpráva byla odeslána konkrétní osobou</a:t>
            </a:r>
          </a:p>
          <a:p>
            <a:pPr lvl="1"/>
            <a:r>
              <a:rPr lang="cs-CZ" dirty="0" smtClean="0"/>
              <a:t>Zpráva přišla v správném pořadí</a:t>
            </a:r>
          </a:p>
        </p:txBody>
      </p:sp>
    </p:spTree>
    <p:extLst>
      <p:ext uri="{BB962C8B-B14F-4D97-AF65-F5344CB8AC3E}">
        <p14:creationId xmlns="" xmlns:p14="http://schemas.microsoft.com/office/powerpoint/2010/main" val="288459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Autentičnost</a:t>
            </a:r>
          </a:p>
          <a:p>
            <a:pPr lvl="1"/>
            <a:r>
              <a:rPr lang="cs-CZ" dirty="0" smtClean="0"/>
              <a:t>Určení osoby, která zprávu odeslala</a:t>
            </a:r>
          </a:p>
          <a:p>
            <a:pPr lvl="1"/>
            <a:r>
              <a:rPr lang="cs-CZ" dirty="0" smtClean="0"/>
              <a:t>Neodmítnutí původu zprávy</a:t>
            </a:r>
          </a:p>
          <a:p>
            <a:pPr lvl="1"/>
            <a:r>
              <a:rPr lang="cs-CZ" dirty="0" smtClean="0"/>
              <a:t>Neodmítnutí příjmu zprávy</a:t>
            </a:r>
          </a:p>
          <a:p>
            <a:r>
              <a:rPr lang="cs-CZ" dirty="0" smtClean="0"/>
              <a:t>Důvěrnost zprávy</a:t>
            </a:r>
          </a:p>
          <a:p>
            <a:r>
              <a:rPr lang="cs-CZ" dirty="0" smtClean="0"/>
              <a:t>Právní rámec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00873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Výměna dat probíhá pomocí </a:t>
            </a:r>
            <a:r>
              <a:rPr lang="cs-CZ" b="1" dirty="0" smtClean="0">
                <a:solidFill>
                  <a:srgbClr val="0070C0"/>
                </a:solidFill>
              </a:rPr>
              <a:t>zpráv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(ekvivalent písemného dokumentu)</a:t>
            </a:r>
          </a:p>
          <a:p>
            <a:r>
              <a:rPr lang="cs-CZ" dirty="0" smtClean="0"/>
              <a:t>Zprávy jsou standardizovány</a:t>
            </a:r>
          </a:p>
          <a:p>
            <a:r>
              <a:rPr lang="cs-CZ" dirty="0" smtClean="0"/>
              <a:t>Standard definuje 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ákladní prvky (formáty položek), </a:t>
            </a:r>
          </a:p>
          <a:p>
            <a:pPr lvl="1"/>
            <a:r>
              <a:rPr lang="cs-CZ" dirty="0" smtClean="0"/>
              <a:t>Číselníky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ypové zprávy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91041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Hierarchická úroveň obchodní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Element – datové prvky</a:t>
            </a:r>
          </a:p>
          <a:p>
            <a:r>
              <a:rPr lang="cs-CZ" dirty="0" err="1" smtClean="0"/>
              <a:t>Composit</a:t>
            </a:r>
            <a:r>
              <a:rPr lang="cs-CZ" dirty="0" smtClean="0"/>
              <a:t> Data Element</a:t>
            </a:r>
          </a:p>
          <a:p>
            <a:r>
              <a:rPr lang="cs-CZ" dirty="0" smtClean="0"/>
              <a:t>Segment – logické seskupení datových prvků (popis zboží, adresa zákazníka…)</a:t>
            </a:r>
          </a:p>
          <a:p>
            <a:r>
              <a:rPr lang="cs-CZ" dirty="0" err="1" smtClean="0"/>
              <a:t>Message</a:t>
            </a:r>
            <a:r>
              <a:rPr lang="cs-CZ" dirty="0" smtClean="0"/>
              <a:t> – skládá se ze segmentů a musí dodržovat syntaktická pravidla (Př. Faktura, objednávka…)</a:t>
            </a:r>
          </a:p>
          <a:p>
            <a:r>
              <a:rPr lang="cs-CZ" dirty="0" smtClean="0"/>
              <a:t>Funkční skupina – souhrn zpráv stejného typu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39283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EDI </a:t>
            </a:r>
            <a:r>
              <a:rPr lang="cs-CZ" dirty="0" err="1" smtClean="0"/>
              <a:t>Messages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ORDERS - Objednávka</a:t>
            </a:r>
          </a:p>
          <a:p>
            <a:r>
              <a:rPr lang="cs-CZ" dirty="0" smtClean="0"/>
              <a:t>INVOIC </a:t>
            </a:r>
            <a:r>
              <a:rPr lang="cs-CZ" dirty="0"/>
              <a:t>- Faktura</a:t>
            </a:r>
          </a:p>
          <a:p>
            <a:r>
              <a:rPr lang="cs-CZ" dirty="0" smtClean="0"/>
              <a:t>INVRPT </a:t>
            </a:r>
            <a:r>
              <a:rPr lang="cs-CZ" dirty="0"/>
              <a:t>- Přehled zásob</a:t>
            </a:r>
          </a:p>
          <a:p>
            <a:r>
              <a:rPr lang="pt-BR" dirty="0" smtClean="0"/>
              <a:t>DESADV </a:t>
            </a:r>
            <a:r>
              <a:rPr lang="pt-BR" dirty="0"/>
              <a:t>- Avízo o odeslání zboží</a:t>
            </a:r>
          </a:p>
          <a:p>
            <a:r>
              <a:rPr lang="cs-CZ" dirty="0" smtClean="0"/>
              <a:t>RECADV </a:t>
            </a:r>
            <a:r>
              <a:rPr lang="cs-CZ" dirty="0"/>
              <a:t>- Potvrzení příjmu zboží</a:t>
            </a:r>
          </a:p>
          <a:p>
            <a:r>
              <a:rPr lang="cs-CZ" dirty="0" smtClean="0"/>
              <a:t>PRICAT </a:t>
            </a:r>
            <a:r>
              <a:rPr lang="cs-CZ" dirty="0"/>
              <a:t>- Katalog zboží a cen</a:t>
            </a:r>
          </a:p>
          <a:p>
            <a:r>
              <a:rPr lang="pt-BR" dirty="0" smtClean="0"/>
              <a:t>servisní </a:t>
            </a:r>
            <a:r>
              <a:rPr lang="pt-BR" dirty="0"/>
              <a:t>zprávy:</a:t>
            </a:r>
          </a:p>
          <a:p>
            <a:pPr lvl="1"/>
            <a:r>
              <a:rPr lang="cs-CZ" dirty="0" smtClean="0"/>
              <a:t>CONTRL </a:t>
            </a:r>
            <a:r>
              <a:rPr lang="cs-CZ" dirty="0"/>
              <a:t>- Kontrolní zpráva</a:t>
            </a:r>
          </a:p>
          <a:p>
            <a:pPr lvl="1"/>
            <a:r>
              <a:rPr lang="cs-CZ" dirty="0" smtClean="0"/>
              <a:t>APERAK </a:t>
            </a:r>
            <a:r>
              <a:rPr lang="cs-CZ" dirty="0"/>
              <a:t>- Potvrzení o převzetí zprávy aplikací</a:t>
            </a:r>
          </a:p>
        </p:txBody>
      </p:sp>
    </p:spTree>
    <p:extLst>
      <p:ext uri="{BB962C8B-B14F-4D97-AF65-F5344CB8AC3E}">
        <p14:creationId xmlns="" xmlns:p14="http://schemas.microsoft.com/office/powerpoint/2010/main" val="1665856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realizace 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Náhrada papírových dokladů</a:t>
            </a:r>
          </a:p>
          <a:p>
            <a:pPr lvl="1"/>
            <a:r>
              <a:rPr lang="cs-CZ" dirty="0" smtClean="0"/>
              <a:t>snížení nákladů, </a:t>
            </a:r>
          </a:p>
          <a:p>
            <a:pPr lvl="1"/>
            <a:r>
              <a:rPr lang="cs-CZ" dirty="0" smtClean="0"/>
              <a:t>omezení výskytu chyb</a:t>
            </a:r>
          </a:p>
          <a:p>
            <a:pPr lvl="1"/>
            <a:r>
              <a:rPr lang="cs-CZ" dirty="0" smtClean="0"/>
              <a:t>Úspora času</a:t>
            </a:r>
          </a:p>
          <a:p>
            <a:r>
              <a:rPr lang="cs-CZ" dirty="0" smtClean="0"/>
              <a:t>Integrace EDI do stávajících IS</a:t>
            </a:r>
          </a:p>
          <a:p>
            <a:r>
              <a:rPr lang="cs-CZ" dirty="0" smtClean="0"/>
              <a:t>EDI jako technologie pro změnu obchodní koncepce firmy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47787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zavedení 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Vstupní analýza</a:t>
            </a:r>
          </a:p>
          <a:p>
            <a:r>
              <a:rPr lang="cs-CZ" dirty="0" smtClean="0"/>
              <a:t>Registrace a podpis smlouvy</a:t>
            </a:r>
          </a:p>
          <a:p>
            <a:r>
              <a:rPr lang="cs-CZ" dirty="0" smtClean="0"/>
              <a:t>Příprava </a:t>
            </a:r>
            <a:r>
              <a:rPr lang="cs-CZ" dirty="0" err="1" smtClean="0"/>
              <a:t>inhouse</a:t>
            </a:r>
            <a:r>
              <a:rPr lang="cs-CZ" dirty="0" smtClean="0"/>
              <a:t> formátů pro vstup a výstup</a:t>
            </a:r>
          </a:p>
          <a:p>
            <a:r>
              <a:rPr lang="cs-CZ" dirty="0" smtClean="0"/>
              <a:t>Zajištění přístupu k internetu</a:t>
            </a:r>
          </a:p>
          <a:p>
            <a:r>
              <a:rPr lang="cs-CZ" dirty="0" smtClean="0"/>
              <a:t>Zajištění EAN </a:t>
            </a:r>
            <a:r>
              <a:rPr lang="cs-CZ" dirty="0" err="1" smtClean="0"/>
              <a:t>identifik</a:t>
            </a:r>
            <a:r>
              <a:rPr lang="cs-CZ" dirty="0" smtClean="0"/>
              <a:t>. čísla firmy (přidělí GS1)</a:t>
            </a:r>
          </a:p>
          <a:p>
            <a:r>
              <a:rPr lang="cs-CZ" dirty="0" smtClean="0"/>
              <a:t>Vytvoření a přenos ověřovací zprávy</a:t>
            </a:r>
          </a:p>
          <a:p>
            <a:r>
              <a:rPr lang="cs-CZ" dirty="0" smtClean="0"/>
              <a:t>Podpis dodatku smlouvy s odběratelem/poskytovatelem zpráv</a:t>
            </a:r>
          </a:p>
          <a:p>
            <a:r>
              <a:rPr lang="cs-CZ" dirty="0"/>
              <a:t>o</a:t>
            </a:r>
            <a:r>
              <a:rPr lang="cs-CZ" dirty="0" smtClean="0"/>
              <a:t>věřovací provoz a jeho vyhodnocení</a:t>
            </a:r>
          </a:p>
          <a:p>
            <a:r>
              <a:rPr lang="cs-CZ" dirty="0" smtClean="0"/>
              <a:t>Spuštění ostrého provozu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19702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2009 nemusí být elektronický podpis</a:t>
            </a:r>
          </a:p>
          <a:p>
            <a:r>
              <a:rPr lang="cs-CZ" dirty="0" smtClean="0"/>
              <a:t>Jak jsou zprávy u poskytovatele zpoplatněny (platí se i potvrzovací a systémové?)</a:t>
            </a:r>
          </a:p>
          <a:p>
            <a:r>
              <a:rPr lang="cs-CZ" dirty="0" smtClean="0"/>
              <a:t>Jaké jsou náklady na zprovoznění?</a:t>
            </a:r>
          </a:p>
          <a:p>
            <a:r>
              <a:rPr lang="cs-CZ" dirty="0" smtClean="0"/>
              <a:t>Které doplňkové služby jsou zdarma a které placené?</a:t>
            </a:r>
          </a:p>
          <a:p>
            <a:r>
              <a:rPr lang="cs-CZ" dirty="0" smtClean="0"/>
              <a:t>Jak je to s využíváním nových formátů zpráv?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33979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UN/EDIFACT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Struktura:</a:t>
            </a:r>
          </a:p>
          <a:p>
            <a:pPr lvl="1"/>
            <a:r>
              <a:rPr lang="cs-CZ" dirty="0" smtClean="0"/>
              <a:t>Elementární datový prvek</a:t>
            </a:r>
          </a:p>
          <a:p>
            <a:pPr lvl="1"/>
            <a:r>
              <a:rPr lang="cs-CZ" dirty="0" smtClean="0"/>
              <a:t>Složený datový prvek</a:t>
            </a:r>
          </a:p>
          <a:p>
            <a:pPr lvl="1"/>
            <a:r>
              <a:rPr lang="cs-CZ" dirty="0" smtClean="0"/>
              <a:t>Segment – seskupení prvků</a:t>
            </a:r>
          </a:p>
          <a:p>
            <a:r>
              <a:rPr lang="cs-CZ" dirty="0" smtClean="0"/>
              <a:t>Sekvenční zápis, segmenty odděleny apostrofem, datové prvky „+“</a:t>
            </a:r>
          </a:p>
          <a:p>
            <a:r>
              <a:rPr lang="cs-CZ" dirty="0" smtClean="0"/>
              <a:t>200 dokumentů používaných v </a:t>
            </a:r>
            <a:r>
              <a:rPr lang="cs-CZ" smtClean="0"/>
              <a:t>mezinárodním obchodě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8871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8306" name="Picture 2" descr="http://www.comdist.com/ed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557665"/>
            <a:ext cx="5616624" cy="4174103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4716016" y="6165303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 smtClean="0"/>
              <a:t>Zdroj: </a:t>
            </a:r>
            <a:r>
              <a:rPr lang="cs-CZ" sz="1600" dirty="0"/>
              <a:t>http://www.comdist.com/edi.htm</a:t>
            </a:r>
          </a:p>
          <a:p>
            <a:pPr algn="r"/>
            <a:endParaRPr lang="cs-CZ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EDI systém ČSOB pro EPS</a:t>
            </a:r>
          </a:p>
          <a:p>
            <a:r>
              <a:rPr lang="cs-CZ" dirty="0" smtClean="0"/>
              <a:t>Komerční banka</a:t>
            </a:r>
          </a:p>
          <a:p>
            <a:r>
              <a:rPr lang="cs-CZ" dirty="0" smtClean="0"/>
              <a:t>Statistické výkaznictví ČNB (1997)</a:t>
            </a:r>
          </a:p>
          <a:p>
            <a:r>
              <a:rPr lang="cs-CZ" dirty="0" smtClean="0"/>
              <a:t>Elektronické celní řízení</a:t>
            </a:r>
          </a:p>
          <a:p>
            <a:r>
              <a:rPr lang="cs-CZ" dirty="0" smtClean="0"/>
              <a:t>Maloobchodní řetězce (Billa, Julius </a:t>
            </a:r>
            <a:r>
              <a:rPr lang="cs-CZ" dirty="0" err="1" smtClean="0"/>
              <a:t>Meinl</a:t>
            </a:r>
            <a:r>
              <a:rPr lang="cs-CZ" dirty="0" smtClean="0"/>
              <a:t>, Procter…)</a:t>
            </a:r>
          </a:p>
          <a:p>
            <a:r>
              <a:rPr lang="cs-CZ" dirty="0" smtClean="0"/>
              <a:t>Škoda VW a.s. a dodavatelé – ODETTE</a:t>
            </a:r>
          </a:p>
          <a:p>
            <a:r>
              <a:rPr lang="cs-CZ" dirty="0" smtClean="0"/>
              <a:t>Pivovar Bernard, Hanácká kyselka…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63940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dirty="0" smtClean="0"/>
              <a:t>EAI</a:t>
            </a:r>
          </a:p>
          <a:p>
            <a:pPr marL="0" indent="0" algn="ctr">
              <a:buNone/>
            </a:pPr>
            <a:r>
              <a:rPr lang="cs-CZ" sz="4000" dirty="0" err="1" smtClean="0"/>
              <a:t>Enterprise</a:t>
            </a:r>
            <a:r>
              <a:rPr lang="cs-CZ" sz="4000" dirty="0" smtClean="0"/>
              <a:t> </a:t>
            </a:r>
            <a:r>
              <a:rPr lang="cs-CZ" sz="4000" dirty="0" err="1" smtClean="0"/>
              <a:t>Application</a:t>
            </a:r>
            <a:r>
              <a:rPr lang="cs-CZ" sz="4000" dirty="0" smtClean="0"/>
              <a:t> </a:t>
            </a:r>
            <a:r>
              <a:rPr lang="cs-CZ" sz="4000" dirty="0" err="1" smtClean="0"/>
              <a:t>Integration</a:t>
            </a:r>
            <a:endParaRPr lang="cs-CZ" sz="4000" dirty="0"/>
          </a:p>
        </p:txBody>
      </p:sp>
    </p:spTree>
    <p:extLst>
      <p:ext uri="{BB962C8B-B14F-4D97-AF65-F5344CB8AC3E}">
        <p14:creationId xmlns="" xmlns:p14="http://schemas.microsoft.com/office/powerpoint/2010/main" val="2845952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Softwarová podpora </a:t>
            </a:r>
            <a:r>
              <a:rPr lang="cs-CZ" dirty="0" smtClean="0"/>
              <a:t>(</a:t>
            </a:r>
            <a:r>
              <a:rPr lang="cs-CZ" dirty="0" err="1" smtClean="0"/>
              <a:t>framework</a:t>
            </a:r>
            <a:r>
              <a:rPr lang="cs-CZ" dirty="0" smtClean="0"/>
              <a:t>, </a:t>
            </a:r>
            <a:r>
              <a:rPr lang="cs-CZ" dirty="0" err="1" smtClean="0"/>
              <a:t>middleware</a:t>
            </a:r>
            <a:r>
              <a:rPr lang="cs-CZ" dirty="0" smtClean="0"/>
              <a:t>) pro </a:t>
            </a:r>
            <a:r>
              <a:rPr lang="cs-CZ" dirty="0" smtClean="0"/>
              <a:t>integraci podnikových </a:t>
            </a:r>
            <a:r>
              <a:rPr lang="cs-CZ" dirty="0" smtClean="0"/>
              <a:t>aplikací </a:t>
            </a:r>
            <a:endParaRPr lang="cs-CZ" dirty="0" smtClean="0"/>
          </a:p>
          <a:p>
            <a:r>
              <a:rPr lang="cs-CZ" dirty="0" smtClean="0"/>
              <a:t>On-line integrace zasíláním </a:t>
            </a:r>
            <a:r>
              <a:rPr lang="cs-CZ" dirty="0" smtClean="0"/>
              <a:t>zpráv (MOM – </a:t>
            </a:r>
            <a:r>
              <a:rPr lang="cs-CZ" dirty="0" err="1" smtClean="0"/>
              <a:t>Message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Middleware</a:t>
            </a:r>
            <a:r>
              <a:rPr lang="cs-CZ" smtClean="0"/>
              <a:t>)</a:t>
            </a:r>
            <a:endParaRPr lang="cs-CZ" dirty="0" smtClean="0"/>
          </a:p>
          <a:p>
            <a:r>
              <a:rPr lang="cs-CZ" dirty="0" smtClean="0"/>
              <a:t>Opak k propojení aplikací point-to-point (špagetová architektura)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98542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Zasílání XML zpráv přes HTTP</a:t>
            </a:r>
          </a:p>
          <a:p>
            <a:r>
              <a:rPr lang="cs-CZ" dirty="0" smtClean="0"/>
              <a:t>XSLT (</a:t>
            </a:r>
            <a:r>
              <a:rPr lang="cs-CZ" dirty="0" err="1"/>
              <a:t>eXtensible</a:t>
            </a:r>
            <a:r>
              <a:rPr lang="cs-CZ" dirty="0"/>
              <a:t> </a:t>
            </a:r>
            <a:r>
              <a:rPr lang="cs-CZ" dirty="0" err="1"/>
              <a:t>Stylesheet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 smtClean="0"/>
              <a:t>Transformations</a:t>
            </a:r>
            <a:r>
              <a:rPr lang="cs-CZ" dirty="0" smtClean="0"/>
              <a:t>) – transformace dat, definovaný procesor, výstup: XML, PDF, RTF…</a:t>
            </a:r>
          </a:p>
          <a:p>
            <a:r>
              <a:rPr lang="cs-CZ" dirty="0" smtClean="0"/>
              <a:t>Využití webových </a:t>
            </a:r>
            <a:r>
              <a:rPr lang="cs-CZ" dirty="0" smtClean="0"/>
              <a:t>služeb jako integračního prostředku</a:t>
            </a:r>
            <a:endParaRPr lang="cs-CZ" dirty="0" smtClean="0"/>
          </a:p>
          <a:p>
            <a:r>
              <a:rPr lang="cs-CZ" dirty="0" smtClean="0"/>
              <a:t>API </a:t>
            </a:r>
            <a:r>
              <a:rPr lang="cs-CZ" dirty="0" smtClean="0"/>
              <a:t>adaptéry (</a:t>
            </a:r>
            <a:r>
              <a:rPr lang="cs-CZ" dirty="0" err="1" smtClean="0"/>
              <a:t>connectors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779854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EAI topologie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Hub-</a:t>
            </a:r>
            <a:r>
              <a:rPr lang="cs-CZ" dirty="0" err="1" smtClean="0"/>
              <a:t>and</a:t>
            </a:r>
            <a:r>
              <a:rPr lang="cs-CZ" dirty="0" smtClean="0"/>
              <a:t>-</a:t>
            </a:r>
            <a:r>
              <a:rPr lang="cs-CZ" dirty="0" err="1" smtClean="0"/>
              <a:t>spoke</a:t>
            </a:r>
            <a:endParaRPr lang="cs-CZ" dirty="0" smtClean="0"/>
          </a:p>
          <a:p>
            <a:pPr lvl="1"/>
            <a:r>
              <a:rPr lang="cs-CZ" dirty="0" smtClean="0"/>
              <a:t>Lepší z pohledu síťové bezpečnosti, pokud je architektura zón (demilitarizovaná atd.)</a:t>
            </a:r>
          </a:p>
          <a:p>
            <a:r>
              <a:rPr lang="cs-CZ" dirty="0" smtClean="0"/>
              <a:t>Bus </a:t>
            </a:r>
          </a:p>
          <a:p>
            <a:pPr lvl="1"/>
            <a:r>
              <a:rPr lang="cs-CZ" dirty="0" err="1" smtClean="0"/>
              <a:t>message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EAI architektura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Broker – řeší bezpečnost, přístup a komunikaci (integrační server nebo ESB)</a:t>
            </a:r>
          </a:p>
          <a:p>
            <a:r>
              <a:rPr lang="cs-CZ" dirty="0" smtClean="0"/>
              <a:t>Nezávislý datový model</a:t>
            </a:r>
          </a:p>
          <a:p>
            <a:r>
              <a:rPr lang="cs-CZ" dirty="0" smtClean="0"/>
              <a:t>Konektor (nebo agent)</a:t>
            </a:r>
          </a:p>
          <a:p>
            <a:r>
              <a:rPr lang="cs-CZ" dirty="0" smtClean="0"/>
              <a:t>Systém model – definuje API, data </a:t>
            </a:r>
            <a:r>
              <a:rPr lang="cs-CZ" dirty="0" err="1" smtClean="0"/>
              <a:t>flow</a:t>
            </a:r>
            <a:r>
              <a:rPr lang="cs-CZ" dirty="0" smtClean="0"/>
              <a:t> a </a:t>
            </a:r>
            <a:r>
              <a:rPr lang="cs-CZ" dirty="0" err="1" smtClean="0"/>
              <a:t>rules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EAI – vrstvy architektury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Aplikační adaptéry</a:t>
            </a:r>
          </a:p>
          <a:p>
            <a:pPr marL="514350" indent="-514350">
              <a:buAutoNum type="arabicPeriod"/>
            </a:pPr>
            <a:r>
              <a:rPr lang="cs-CZ" dirty="0" smtClean="0"/>
              <a:t>Transformace dat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Přenos a zasílání dat</a:t>
            </a:r>
          </a:p>
          <a:p>
            <a:pPr marL="514350" indent="-514350">
              <a:buAutoNum type="arabicPeriod"/>
            </a:pPr>
            <a:r>
              <a:rPr lang="cs-CZ" dirty="0" smtClean="0"/>
              <a:t>Kontrola toku procesů – modelování obchodních </a:t>
            </a:r>
            <a:r>
              <a:rPr lang="cs-CZ" dirty="0" smtClean="0"/>
              <a:t>procesů (</a:t>
            </a:r>
            <a:r>
              <a:rPr lang="cs-CZ" dirty="0" err="1" smtClean="0"/>
              <a:t>workflow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8388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Modelování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BPEL</a:t>
            </a:r>
            <a:r>
              <a:rPr lang="cs-CZ" dirty="0" smtClean="0"/>
              <a:t> - Business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Execution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– implementován v řadě integračních platforem (Př. SAP XI), popisuje průběh obchodních </a:t>
            </a:r>
            <a:r>
              <a:rPr lang="cs-CZ" dirty="0" smtClean="0"/>
              <a:t>procesů</a:t>
            </a:r>
          </a:p>
          <a:p>
            <a:pPr lvl="1"/>
            <a:r>
              <a:rPr lang="en-US" dirty="0" smtClean="0"/>
              <a:t> </a:t>
            </a:r>
            <a:r>
              <a:rPr lang="cs-CZ" dirty="0" smtClean="0"/>
              <a:t>Jazyk založený na </a:t>
            </a:r>
            <a:r>
              <a:rPr lang="en-US" dirty="0" smtClean="0"/>
              <a:t>XML </a:t>
            </a:r>
            <a:r>
              <a:rPr lang="en-US" dirty="0" err="1" smtClean="0"/>
              <a:t>standardiz</a:t>
            </a:r>
            <a:r>
              <a:rPr lang="cs-CZ" dirty="0" err="1" smtClean="0"/>
              <a:t>ovaný</a:t>
            </a:r>
            <a:r>
              <a:rPr lang="cs-CZ" dirty="0" smtClean="0"/>
              <a:t> </a:t>
            </a:r>
            <a:r>
              <a:rPr lang="cs-CZ" dirty="0" err="1" smtClean="0"/>
              <a:t>konzorciem</a:t>
            </a:r>
            <a:r>
              <a:rPr lang="en-US" dirty="0" smtClean="0"/>
              <a:t> </a:t>
            </a:r>
            <a:r>
              <a:rPr lang="en-US" dirty="0" smtClean="0"/>
              <a:t>OASIS </a:t>
            </a:r>
            <a:r>
              <a:rPr lang="cs-CZ" dirty="0" smtClean="0"/>
              <a:t>pro formální popis obchodních procesů</a:t>
            </a:r>
            <a:endParaRPr lang="cs-CZ" dirty="0" smtClean="0"/>
          </a:p>
          <a:p>
            <a:r>
              <a:rPr lang="cs-CZ" b="1" dirty="0" smtClean="0"/>
              <a:t>BPMN</a:t>
            </a:r>
            <a:r>
              <a:rPr lang="cs-CZ" dirty="0" smtClean="0"/>
              <a:t> – Business </a:t>
            </a:r>
            <a:r>
              <a:rPr lang="cs-CZ" dirty="0" err="1" smtClean="0"/>
              <a:t>Process</a:t>
            </a:r>
            <a:r>
              <a:rPr lang="cs-CZ" dirty="0" smtClean="0"/>
              <a:t> Modeling </a:t>
            </a:r>
            <a:r>
              <a:rPr lang="cs-CZ" dirty="0" err="1" smtClean="0"/>
              <a:t>Notation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764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BPEL </a:t>
            </a:r>
            <a:r>
              <a:rPr lang="cs-CZ" dirty="0" err="1" smtClean="0"/>
              <a:t>Designer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Eclipse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8130" name="Picture 2" descr="https://eclipse.org/bpel/images/screensh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798498" cy="5016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SharePoint &amp; </a:t>
            </a:r>
            <a:r>
              <a:rPr lang="cs-CZ" smtClean="0"/>
              <a:t>workflow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Workflow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 (.NET) – </a:t>
            </a:r>
            <a:r>
              <a:rPr lang="cs-CZ" dirty="0" err="1" smtClean="0"/>
              <a:t>workflow</a:t>
            </a:r>
            <a:r>
              <a:rPr lang="cs-CZ" dirty="0" smtClean="0"/>
              <a:t> </a:t>
            </a:r>
            <a:r>
              <a:rPr lang="cs-CZ" dirty="0" err="1" smtClean="0"/>
              <a:t>engine</a:t>
            </a:r>
            <a:endParaRPr lang="cs-CZ" dirty="0" smtClean="0"/>
          </a:p>
          <a:p>
            <a:r>
              <a:rPr lang="cs-CZ" dirty="0" smtClean="0"/>
              <a:t>Windows </a:t>
            </a:r>
            <a:r>
              <a:rPr lang="cs-CZ" dirty="0" err="1" smtClean="0"/>
              <a:t>Sharepoint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– úložiště dat</a:t>
            </a:r>
          </a:p>
          <a:p>
            <a:r>
              <a:rPr lang="cs-CZ" dirty="0" err="1" smtClean="0"/>
              <a:t>Datapolis</a:t>
            </a:r>
            <a:r>
              <a:rPr lang="cs-CZ" dirty="0" smtClean="0"/>
              <a:t> </a:t>
            </a:r>
            <a:r>
              <a:rPr lang="cs-CZ" dirty="0" err="1" smtClean="0"/>
              <a:t>Workbox</a:t>
            </a:r>
            <a:r>
              <a:rPr lang="cs-CZ" dirty="0" smtClean="0"/>
              <a:t> 2013 – vytváření a řízení procesů v prostředí MS SharePoint</a:t>
            </a:r>
          </a:p>
          <a:p>
            <a:r>
              <a:rPr lang="cs-CZ" dirty="0" err="1" smtClean="0"/>
              <a:t>Nintex</a:t>
            </a:r>
            <a:r>
              <a:rPr lang="cs-CZ" dirty="0" smtClean="0"/>
              <a:t> </a:t>
            </a:r>
            <a:r>
              <a:rPr lang="cs-CZ" dirty="0" err="1" smtClean="0"/>
              <a:t>Worflow</a:t>
            </a:r>
            <a:r>
              <a:rPr lang="cs-CZ" dirty="0" smtClean="0"/>
              <a:t> 2013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Elektronická výměna standardizovaných dokumentů</a:t>
            </a:r>
          </a:p>
          <a:p>
            <a:r>
              <a:rPr lang="cs-CZ" dirty="0" smtClean="0"/>
              <a:t>Další informace:</a:t>
            </a:r>
          </a:p>
          <a:p>
            <a:pPr lvl="1"/>
            <a:r>
              <a:rPr lang="cs-CZ" dirty="0" smtClean="0"/>
              <a:t>http://www.</a:t>
            </a:r>
            <a:r>
              <a:rPr lang="cs-CZ" dirty="0" err="1" smtClean="0"/>
              <a:t>edibasics.com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Ukázka </a:t>
            </a:r>
            <a:r>
              <a:rPr lang="cs-CZ" dirty="0" smtClean="0"/>
              <a:t>definice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workflow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http://trac.edgewall.org/raw-attachment/wiki/WorkFlow/workflow-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32656"/>
            <a:ext cx="4657725" cy="5591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Sharepoint</a:t>
            </a:r>
            <a:r>
              <a:rPr lang="cs-CZ" dirty="0" smtClean="0"/>
              <a:t> </a:t>
            </a:r>
            <a:r>
              <a:rPr lang="cs-CZ" dirty="0" err="1" smtClean="0"/>
              <a:t>Workflow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Nativní – připravená v </a:t>
            </a:r>
            <a:r>
              <a:rPr lang="cs-CZ" dirty="0" smtClean="0"/>
              <a:t>SharePoint</a:t>
            </a:r>
            <a:endParaRPr lang="cs-CZ" dirty="0" smtClean="0"/>
          </a:p>
          <a:p>
            <a:r>
              <a:rPr lang="cs-CZ" dirty="0" smtClean="0"/>
              <a:t>Vytvářené pomocí SharePoint </a:t>
            </a:r>
            <a:r>
              <a:rPr lang="cs-CZ" dirty="0" err="1" smtClean="0"/>
              <a:t>Designeru</a:t>
            </a:r>
            <a:endParaRPr lang="cs-CZ" dirty="0" smtClean="0"/>
          </a:p>
          <a:p>
            <a:r>
              <a:rPr lang="cs-CZ" dirty="0" smtClean="0"/>
              <a:t>Programování </a:t>
            </a:r>
            <a:r>
              <a:rPr lang="cs-CZ" dirty="0" err="1" smtClean="0"/>
              <a:t>workflow</a:t>
            </a:r>
            <a:r>
              <a:rPr lang="cs-CZ" dirty="0" smtClean="0"/>
              <a:t> pomocí .NET </a:t>
            </a:r>
            <a:r>
              <a:rPr lang="cs-CZ" dirty="0" err="1" smtClean="0"/>
              <a:t>Foundation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Cloud</a:t>
            </a:r>
            <a:r>
              <a:rPr lang="cs-CZ" dirty="0" smtClean="0"/>
              <a:t> řešení SharePoint s </a:t>
            </a:r>
            <a:r>
              <a:rPr lang="cs-CZ" dirty="0" err="1" smtClean="0"/>
              <a:t>workflow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1353" y="1700808"/>
            <a:ext cx="629100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EDI – prostředek pro integraci podnikových informačních systémů různých výrobců s různou strukturou uložení dat</a:t>
            </a:r>
          </a:p>
          <a:p>
            <a:r>
              <a:rPr lang="cs-CZ" dirty="0" smtClean="0"/>
              <a:t>Výměna elektronických dokumentů (=standardizovaných zpráv)</a:t>
            </a:r>
          </a:p>
          <a:p>
            <a:r>
              <a:rPr lang="cs-CZ" dirty="0" smtClean="0"/>
              <a:t>Poskytovatel EDI služby, zdroj zpráv, příjemce</a:t>
            </a:r>
          </a:p>
          <a:p>
            <a:r>
              <a:rPr lang="cs-CZ" dirty="0" smtClean="0"/>
              <a:t>EDIFACT - technologie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8802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Dodavatel zpráv</a:t>
            </a:r>
          </a:p>
          <a:p>
            <a:r>
              <a:rPr lang="cs-CZ" dirty="0" smtClean="0"/>
              <a:t>Příjemce zpráv</a:t>
            </a:r>
          </a:p>
          <a:p>
            <a:r>
              <a:rPr lang="cs-CZ" dirty="0" smtClean="0"/>
              <a:t>Poskytovatel EDI služeb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7077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 poskytovatelem EDI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05436"/>
            <a:ext cx="7595447" cy="372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77038" y="5733256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 smtClean="0"/>
              <a:t>Zdroj: CCV Informační systémy</a:t>
            </a: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393902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 VAN operátorem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6484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659610" y="6081815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 smtClean="0"/>
              <a:t>Zdroj: CCV Informační systémy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573577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VAN =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Added</a:t>
            </a:r>
            <a:r>
              <a:rPr lang="cs-CZ" dirty="0" smtClean="0"/>
              <a:t> Network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1470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řešení bez 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Odběratel pořídí objednávku ve svém informačním </a:t>
            </a:r>
            <a:r>
              <a:rPr lang="cs-CZ" dirty="0" smtClean="0"/>
              <a:t>systému (např</a:t>
            </a:r>
            <a:r>
              <a:rPr lang="cs-CZ" dirty="0"/>
              <a:t>. Microsoft Dynamics NAV).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Odběratel </a:t>
            </a:r>
            <a:r>
              <a:rPr lang="cs-CZ" dirty="0"/>
              <a:t>objednávku ze systému vytiskne a odešle </a:t>
            </a:r>
            <a:r>
              <a:rPr lang="cs-CZ" dirty="0" smtClean="0"/>
              <a:t>faxem, v </a:t>
            </a:r>
            <a:r>
              <a:rPr lang="cs-CZ" dirty="0"/>
              <a:t>lepším případě emailem.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Dodavatel </a:t>
            </a:r>
            <a:r>
              <a:rPr lang="cs-CZ" dirty="0"/>
              <a:t>přijme objednávku faxem nebo </a:t>
            </a:r>
            <a:r>
              <a:rPr lang="cs-CZ" dirty="0" smtClean="0"/>
              <a:t>emailem (v </a:t>
            </a:r>
            <a:r>
              <a:rPr lang="cs-CZ" dirty="0"/>
              <a:t>tom případě si ji obvykle vytiskne).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Dodavatel </a:t>
            </a:r>
            <a:r>
              <a:rPr lang="cs-CZ" dirty="0"/>
              <a:t>si objednávku z papírové podoby </a:t>
            </a:r>
            <a:r>
              <a:rPr lang="cs-CZ" dirty="0" smtClean="0"/>
              <a:t>přepíše do </a:t>
            </a:r>
            <a:r>
              <a:rPr lang="cs-CZ" dirty="0"/>
              <a:t>svého informačního systému (např. Money, K2)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Dále </a:t>
            </a:r>
            <a:r>
              <a:rPr lang="cs-CZ" dirty="0"/>
              <a:t>probíhá zpracování objednávky, vyskladnění, dodávka </a:t>
            </a:r>
            <a:r>
              <a:rPr lang="cs-CZ" dirty="0" smtClean="0"/>
              <a:t>zboží, fakturace </a:t>
            </a:r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="" xmlns:p14="http://schemas.microsoft.com/office/powerpoint/2010/main" val="121240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s EDI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Odběratel pořídí objednávku ve svém informačním </a:t>
            </a:r>
            <a:r>
              <a:rPr lang="cs-CZ" dirty="0" smtClean="0"/>
              <a:t>systému (např</a:t>
            </a:r>
            <a:r>
              <a:rPr lang="cs-CZ" dirty="0"/>
              <a:t>. SAP). Pořízená objednávka odchází přes EDI v </a:t>
            </a:r>
            <a:r>
              <a:rPr lang="cs-CZ" dirty="0" smtClean="0"/>
              <a:t>elektronické podobě </a:t>
            </a:r>
            <a:r>
              <a:rPr lang="cs-CZ" dirty="0"/>
              <a:t>dodavateli.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2. Dodavatel přijme EDI objednávku do svého </a:t>
            </a:r>
            <a:r>
              <a:rPr lang="cs-CZ" dirty="0" smtClean="0"/>
              <a:t>systému (např</a:t>
            </a:r>
            <a:r>
              <a:rPr lang="cs-CZ" dirty="0"/>
              <a:t>. Money, K2, Microsoft Dynamics NAV). Objednávka </a:t>
            </a:r>
            <a:r>
              <a:rPr lang="cs-CZ" dirty="0" smtClean="0"/>
              <a:t>dorazí elektronicky </a:t>
            </a:r>
            <a:r>
              <a:rPr lang="cs-CZ" dirty="0"/>
              <a:t>a přijetí vypadá tak, že objednávka </a:t>
            </a:r>
            <a:r>
              <a:rPr lang="cs-CZ" dirty="0" smtClean="0"/>
              <a:t>automaticky „vznikne</a:t>
            </a:r>
            <a:r>
              <a:rPr lang="cs-CZ" dirty="0"/>
              <a:t>” v informačním systému.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3. Dále probíhá zpracování objednávky, vyskladnění, dodávka </a:t>
            </a:r>
            <a:r>
              <a:rPr lang="cs-CZ" dirty="0" smtClean="0"/>
              <a:t>zboží, fakturace </a:t>
            </a:r>
            <a:r>
              <a:rPr lang="cs-CZ" dirty="0"/>
              <a:t>atd. Výměna všech dalších dokladů (dodací </a:t>
            </a:r>
            <a:r>
              <a:rPr lang="cs-CZ" dirty="0" smtClean="0"/>
              <a:t>list, příjemka</a:t>
            </a:r>
            <a:r>
              <a:rPr lang="cs-CZ" dirty="0"/>
              <a:t>, faktura) může probíhat také přes EDI.</a:t>
            </a:r>
          </a:p>
        </p:txBody>
      </p:sp>
    </p:spTree>
    <p:extLst>
      <p:ext uri="{BB962C8B-B14F-4D97-AF65-F5344CB8AC3E}">
        <p14:creationId xmlns="" xmlns:p14="http://schemas.microsoft.com/office/powerpoint/2010/main" val="43523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EDI - Electronic Data Interchange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r>
              <a:rPr lang="cs-CZ" dirty="0" smtClean="0"/>
              <a:t>y pro elektronickou výměnu dat</a:t>
            </a:r>
          </a:p>
          <a:p>
            <a:r>
              <a:rPr lang="cs-CZ" dirty="0" smtClean="0"/>
              <a:t>Dvacetiletá historie</a:t>
            </a:r>
          </a:p>
          <a:p>
            <a:r>
              <a:rPr lang="cs-CZ" dirty="0" smtClean="0"/>
              <a:t>Současný trend – místo EDI výměna zpráv přes XML</a:t>
            </a:r>
            <a:endParaRPr lang="pl-P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970</Words>
  <Application>Microsoft Office PowerPoint</Application>
  <PresentationFormat>Předvádění na obrazovce (4:3)</PresentationFormat>
  <Paragraphs>177</Paragraphs>
  <Slides>33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Systémová integrace SW technologie pro integraci II EDI, EDIFACT, EAI</vt:lpstr>
      <vt:lpstr>EDI</vt:lpstr>
      <vt:lpstr>EDI</vt:lpstr>
      <vt:lpstr>EDI</vt:lpstr>
      <vt:lpstr>Řešení s poskytovatelem EDI služeb</vt:lpstr>
      <vt:lpstr>Řešení s VAN operátorem</vt:lpstr>
      <vt:lpstr>Příklad – řešení bez EDI</vt:lpstr>
      <vt:lpstr>Příklad – s EDI</vt:lpstr>
      <vt:lpstr>EDI - Electronic Data Interchange</vt:lpstr>
      <vt:lpstr>Standardy EDI</vt:lpstr>
      <vt:lpstr>Vlastnosti EDI</vt:lpstr>
      <vt:lpstr>Vlastnosti EDI</vt:lpstr>
      <vt:lpstr>EDI</vt:lpstr>
      <vt:lpstr>Hierarchická úroveň obchodní dokumentace</vt:lpstr>
      <vt:lpstr>Nejčastější EDI Messages</vt:lpstr>
      <vt:lpstr>Stupně realizace EDI</vt:lpstr>
      <vt:lpstr>Postup zavedení EDI</vt:lpstr>
      <vt:lpstr>EDI</vt:lpstr>
      <vt:lpstr>UN/EDIFACT</vt:lpstr>
      <vt:lpstr>Příklady v ČR</vt:lpstr>
      <vt:lpstr>Snímek 21</vt:lpstr>
      <vt:lpstr>EAI</vt:lpstr>
      <vt:lpstr>EAI</vt:lpstr>
      <vt:lpstr>EAI topologie</vt:lpstr>
      <vt:lpstr>EAI architektura</vt:lpstr>
      <vt:lpstr>EAI – vrstvy architektury</vt:lpstr>
      <vt:lpstr>Modelování procesů</vt:lpstr>
      <vt:lpstr>BPEL Designer for Eclipse</vt:lpstr>
      <vt:lpstr>SharePoint &amp; workflow</vt:lpstr>
      <vt:lpstr>Ukázka definice  workflow</vt:lpstr>
      <vt:lpstr>Sharepoint Workflow</vt:lpstr>
      <vt:lpstr>Cloud řešení SharePoint s workflow</vt:lpstr>
      <vt:lpstr>Shrnutí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Roman Danel</cp:lastModifiedBy>
  <cp:revision>99</cp:revision>
  <dcterms:created xsi:type="dcterms:W3CDTF">2009-08-26T07:52:45Z</dcterms:created>
  <dcterms:modified xsi:type="dcterms:W3CDTF">2014-11-30T22:54:25Z</dcterms:modified>
</cp:coreProperties>
</file>